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sldIdLst>
    <p:sldId id="256" r:id="rId2"/>
    <p:sldId id="257" r:id="rId3"/>
    <p:sldId id="258" r:id="rId4"/>
    <p:sldId id="259" r:id="rId5"/>
    <p:sldId id="260" r:id="rId6"/>
    <p:sldId id="266" r:id="rId7"/>
    <p:sldId id="263" r:id="rId8"/>
    <p:sldId id="264" r:id="rId9"/>
    <p:sldId id="265" r:id="rId10"/>
    <p:sldId id="267" r:id="rId11"/>
    <p:sldId id="261" r:id="rId12"/>
    <p:sldId id="262"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9"/>
  </p:normalViewPr>
  <p:slideViewPr>
    <p:cSldViewPr snapToGrid="0" snapToObjects="1">
      <p:cViewPr varScale="1">
        <p:scale>
          <a:sx n="103" d="100"/>
          <a:sy n="103"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8389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3331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98108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734286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531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419209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851281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3717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881816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03463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12/3/20</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5247020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12/3/20</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963101255"/>
      </p:ext>
    </p:extLst>
  </p:cSld>
  <p:clrMap bg1="dk1" tx1="lt1" bg2="dk2" tx2="lt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DF6C2-FC97-7C47-98C3-110B50342575}"/>
              </a:ext>
            </a:extLst>
          </p:cNvPr>
          <p:cNvSpPr>
            <a:spLocks noGrp="1"/>
          </p:cNvSpPr>
          <p:nvPr>
            <p:ph type="ctrTitle"/>
          </p:nvPr>
        </p:nvSpPr>
        <p:spPr>
          <a:xfrm>
            <a:off x="4983900" y="1079500"/>
            <a:ext cx="6119131" cy="2138400"/>
          </a:xfrm>
        </p:spPr>
        <p:txBody>
          <a:bodyPr>
            <a:normAutofit/>
          </a:bodyPr>
          <a:lstStyle/>
          <a:p>
            <a:r>
              <a:rPr lang="en-US" b="1" i="1" dirty="0"/>
              <a:t>Applied Data Science Capstone Project</a:t>
            </a:r>
            <a:endParaRPr lang="en-US" dirty="0"/>
          </a:p>
        </p:txBody>
      </p:sp>
      <p:sp>
        <p:nvSpPr>
          <p:cNvPr id="3" name="Subtitle 2">
            <a:extLst>
              <a:ext uri="{FF2B5EF4-FFF2-40B4-BE49-F238E27FC236}">
                <a16:creationId xmlns:a16="http://schemas.microsoft.com/office/drawing/2014/main" id="{C9AD7B70-5768-3348-ACEB-8E286C3BE860}"/>
              </a:ext>
            </a:extLst>
          </p:cNvPr>
          <p:cNvSpPr>
            <a:spLocks noGrp="1"/>
          </p:cNvSpPr>
          <p:nvPr>
            <p:ph type="subTitle" idx="1"/>
          </p:nvPr>
        </p:nvSpPr>
        <p:spPr>
          <a:xfrm>
            <a:off x="4980779" y="4113213"/>
            <a:ext cx="6125372" cy="1655762"/>
          </a:xfrm>
        </p:spPr>
        <p:txBody>
          <a:bodyPr>
            <a:normAutofit/>
          </a:bodyPr>
          <a:lstStyle/>
          <a:p>
            <a:r>
              <a:rPr lang="en-US" dirty="0"/>
              <a:t>Mel </a:t>
            </a:r>
            <a:r>
              <a:rPr lang="en-US" dirty="0" err="1"/>
              <a:t>Fuechec</a:t>
            </a:r>
            <a:endParaRPr lang="en-US" dirty="0"/>
          </a:p>
          <a:p>
            <a:r>
              <a:rPr lang="en-US" dirty="0"/>
              <a:t>December 2020</a:t>
            </a:r>
          </a:p>
        </p:txBody>
      </p:sp>
      <p:pic>
        <p:nvPicPr>
          <p:cNvPr id="23" name="Picture 3">
            <a:extLst>
              <a:ext uri="{FF2B5EF4-FFF2-40B4-BE49-F238E27FC236}">
                <a16:creationId xmlns:a16="http://schemas.microsoft.com/office/drawing/2014/main" id="{AE2D0679-E323-4817-A70F-C54F4995FEAC}"/>
              </a:ext>
            </a:extLst>
          </p:cNvPr>
          <p:cNvPicPr>
            <a:picLocks noChangeAspect="1"/>
          </p:cNvPicPr>
          <p:nvPr/>
        </p:nvPicPr>
        <p:blipFill rotWithShape="1">
          <a:blip r:embed="rId2"/>
          <a:srcRect l="21722" r="42923" b="1"/>
          <a:stretch/>
        </p:blipFill>
        <p:spPr>
          <a:xfrm>
            <a:off x="20" y="10"/>
            <a:ext cx="3863955" cy="6857989"/>
          </a:xfrm>
          <a:prstGeom prst="rect">
            <a:avLst/>
          </a:prstGeom>
        </p:spPr>
      </p:pic>
      <p:cxnSp>
        <p:nvCxnSpPr>
          <p:cNvPr id="24"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482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9F49-B8CC-4A4B-9FAF-49F7D5CB1B53}"/>
              </a:ext>
            </a:extLst>
          </p:cNvPr>
          <p:cNvSpPr>
            <a:spLocks noGrp="1"/>
          </p:cNvSpPr>
          <p:nvPr>
            <p:ph type="title"/>
          </p:nvPr>
        </p:nvSpPr>
        <p:spPr/>
        <p:txBody>
          <a:bodyPr/>
          <a:lstStyle/>
          <a:p>
            <a:r>
              <a:rPr lang="en-US" dirty="0"/>
              <a:t>Manhattan</a:t>
            </a:r>
          </a:p>
        </p:txBody>
      </p:sp>
      <p:pic>
        <p:nvPicPr>
          <p:cNvPr id="5" name="Content Placeholder 4" descr="Map&#10;&#10;Description automatically generated">
            <a:extLst>
              <a:ext uri="{FF2B5EF4-FFF2-40B4-BE49-F238E27FC236}">
                <a16:creationId xmlns:a16="http://schemas.microsoft.com/office/drawing/2014/main" id="{2A6822F4-00D9-F740-9A5F-C8063413FE38}"/>
              </a:ext>
            </a:extLst>
          </p:cNvPr>
          <p:cNvPicPr>
            <a:picLocks noGrp="1" noChangeAspect="1"/>
          </p:cNvPicPr>
          <p:nvPr>
            <p:ph idx="1"/>
          </p:nvPr>
        </p:nvPicPr>
        <p:blipFill>
          <a:blip r:embed="rId2"/>
          <a:stretch>
            <a:fillRect/>
          </a:stretch>
        </p:blipFill>
        <p:spPr>
          <a:xfrm>
            <a:off x="2759114" y="1790700"/>
            <a:ext cx="6667422" cy="3978275"/>
          </a:xfrm>
        </p:spPr>
      </p:pic>
    </p:spTree>
    <p:extLst>
      <p:ext uri="{BB962C8B-B14F-4D97-AF65-F5344CB8AC3E}">
        <p14:creationId xmlns:p14="http://schemas.microsoft.com/office/powerpoint/2010/main" val="763192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58DAB-F7F3-7F40-A881-5622E9AC5B0C}"/>
              </a:ext>
            </a:extLst>
          </p:cNvPr>
          <p:cNvSpPr>
            <a:spLocks noGrp="1"/>
          </p:cNvSpPr>
          <p:nvPr>
            <p:ph type="title"/>
          </p:nvPr>
        </p:nvSpPr>
        <p:spPr/>
        <p:txBody>
          <a:bodyPr/>
          <a:lstStyle/>
          <a:p>
            <a:r>
              <a:rPr lang="en-US" dirty="0"/>
              <a:t>Discussion	</a:t>
            </a:r>
          </a:p>
        </p:txBody>
      </p:sp>
      <p:sp>
        <p:nvSpPr>
          <p:cNvPr id="3" name="Content Placeholder 2">
            <a:extLst>
              <a:ext uri="{FF2B5EF4-FFF2-40B4-BE49-F238E27FC236}">
                <a16:creationId xmlns:a16="http://schemas.microsoft.com/office/drawing/2014/main" id="{9A00E0B4-F08F-7542-ABCA-2D0738FDE10C}"/>
              </a:ext>
            </a:extLst>
          </p:cNvPr>
          <p:cNvSpPr>
            <a:spLocks noGrp="1"/>
          </p:cNvSpPr>
          <p:nvPr>
            <p:ph idx="1"/>
          </p:nvPr>
        </p:nvSpPr>
        <p:spPr/>
        <p:txBody>
          <a:bodyPr>
            <a:normAutofit fontScale="92500"/>
          </a:bodyPr>
          <a:lstStyle/>
          <a:p>
            <a:r>
              <a:rPr lang="en-US" dirty="0"/>
              <a:t>I believe the analysis was skewed by uneven cluster size and possible outliers. However, some distinctions to be made are that Cluster 4 is the cluster of diverse neighborhoods with a variety of venues, and so it may make sense that Manhattan is made up of entirely this cluster. The central city of the cities analyzed is also primarily cluster 4.</a:t>
            </a:r>
          </a:p>
          <a:p>
            <a:r>
              <a:rPr lang="en-US" dirty="0"/>
              <a:t>Toronto and LA are the cities with the most Restaurants and Shopping and Parks and Outdoors. Let's go!</a:t>
            </a:r>
          </a:p>
          <a:p>
            <a:r>
              <a:rPr lang="en-US" dirty="0"/>
              <a:t>Moving forward, I would try this analysis again using the DBSCAN method which has advantages over k-means such as the clusters formed are arbitrary in shape and may not have same feature size. I would also style the maps so that the cluster markers stand out more.</a:t>
            </a:r>
          </a:p>
          <a:p>
            <a:endParaRPr lang="en-US" dirty="0"/>
          </a:p>
          <a:p>
            <a:endParaRPr lang="en-US" dirty="0"/>
          </a:p>
        </p:txBody>
      </p:sp>
    </p:spTree>
    <p:extLst>
      <p:ext uri="{BB962C8B-B14F-4D97-AF65-F5344CB8AC3E}">
        <p14:creationId xmlns:p14="http://schemas.microsoft.com/office/powerpoint/2010/main" val="4108205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F0A0-1066-E84F-8CB5-0BEAA4F3DCA9}"/>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5228AEF5-939B-2B41-A1CA-5036512D1989}"/>
              </a:ext>
            </a:extLst>
          </p:cNvPr>
          <p:cNvSpPr>
            <a:spLocks noGrp="1"/>
          </p:cNvSpPr>
          <p:nvPr>
            <p:ph idx="1"/>
          </p:nvPr>
        </p:nvSpPr>
        <p:spPr/>
        <p:txBody>
          <a:bodyPr/>
          <a:lstStyle/>
          <a:p>
            <a:r>
              <a:rPr lang="en-US" dirty="0"/>
              <a:t>In conclusion, while this may not be the most solid data analysis out there, I certainly learned a lot about the different Python libraries used in data science and about some of the statistics behind the code.</a:t>
            </a:r>
          </a:p>
        </p:txBody>
      </p:sp>
    </p:spTree>
    <p:extLst>
      <p:ext uri="{BB962C8B-B14F-4D97-AF65-F5344CB8AC3E}">
        <p14:creationId xmlns:p14="http://schemas.microsoft.com/office/powerpoint/2010/main" val="25306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452BA-B8B6-CE4D-BA64-4665A27BD86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13EA5E5-6BC2-FF45-A983-A5FCE2D4702B}"/>
              </a:ext>
            </a:extLst>
          </p:cNvPr>
          <p:cNvSpPr>
            <a:spLocks noGrp="1"/>
          </p:cNvSpPr>
          <p:nvPr>
            <p:ph idx="1"/>
          </p:nvPr>
        </p:nvSpPr>
        <p:spPr/>
        <p:txBody>
          <a:bodyPr>
            <a:normAutofit fontScale="92500"/>
          </a:bodyPr>
          <a:lstStyle/>
          <a:p>
            <a:r>
              <a:rPr lang="en-US" dirty="0"/>
              <a:t>This analysis aims to identify similar neighborhoods in major cities across the United States for the purpose of expanding business franchises. The target audience and stakeholders here are franchise owners, real estate investment firms, and/or banks.</a:t>
            </a:r>
          </a:p>
          <a:p>
            <a:r>
              <a:rPr lang="en-US" dirty="0"/>
              <a:t>For example, if a pet grooming boutique, vegan bakery, vintage comic-book store, fast food, etc. franchise is successful in one neighborhood in NYC and would like to expand to another city, it may be more likely to be successful in a neighborhood with similar characteristics as the original NYC neighborhood.</a:t>
            </a:r>
          </a:p>
          <a:p>
            <a:r>
              <a:rPr lang="en-US" dirty="0"/>
              <a:t>The franchise is interested in finding the most successful location for their expanding business. The real estate investment firm is interested in buying up lucrative real estate. The bank is interested in understanding the risk/reward of making loan agreements.</a:t>
            </a:r>
          </a:p>
          <a:p>
            <a:endParaRPr lang="en-US" dirty="0"/>
          </a:p>
        </p:txBody>
      </p:sp>
    </p:spTree>
    <p:extLst>
      <p:ext uri="{BB962C8B-B14F-4D97-AF65-F5344CB8AC3E}">
        <p14:creationId xmlns:p14="http://schemas.microsoft.com/office/powerpoint/2010/main" val="204909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7AC8B-384F-F546-A131-F26CD567CB0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93D3651C-8462-D14F-94BA-144A6730AF06}"/>
              </a:ext>
            </a:extLst>
          </p:cNvPr>
          <p:cNvSpPr>
            <a:spLocks noGrp="1"/>
          </p:cNvSpPr>
          <p:nvPr>
            <p:ph idx="1"/>
          </p:nvPr>
        </p:nvSpPr>
        <p:spPr/>
        <p:txBody>
          <a:bodyPr/>
          <a:lstStyle/>
          <a:p>
            <a:r>
              <a:rPr lang="en-US" dirty="0"/>
              <a:t>This analysis will rely heavily on the Foursquare location data as well as the neighborhood HTML table data from Wikipedia. Data will be scraped and parsed from Wikipedia using the Python package </a:t>
            </a:r>
            <a:r>
              <a:rPr lang="en-US" dirty="0" err="1"/>
              <a:t>Beautifulsoup</a:t>
            </a:r>
            <a:r>
              <a:rPr lang="en-US" dirty="0"/>
              <a:t> and converted into a pandas </a:t>
            </a:r>
            <a:r>
              <a:rPr lang="en-US" dirty="0" err="1"/>
              <a:t>dataframe</a:t>
            </a:r>
            <a:r>
              <a:rPr lang="en-US" dirty="0"/>
              <a:t>. K-means clustering analysis will be applied to the data. The neighborhoods in cities across the United States will be segmented and clustered into similar neighborhoods.</a:t>
            </a:r>
          </a:p>
        </p:txBody>
      </p:sp>
    </p:spTree>
    <p:extLst>
      <p:ext uri="{BB962C8B-B14F-4D97-AF65-F5344CB8AC3E}">
        <p14:creationId xmlns:p14="http://schemas.microsoft.com/office/powerpoint/2010/main" val="1878079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DE5EB-0819-B945-ADF8-D23F3B192D1F}"/>
              </a:ext>
            </a:extLst>
          </p:cNvPr>
          <p:cNvSpPr>
            <a:spLocks noGrp="1"/>
          </p:cNvSpPr>
          <p:nvPr>
            <p:ph type="title"/>
          </p:nvPr>
        </p:nvSpPr>
        <p:spPr/>
        <p:txBody>
          <a:bodyPr>
            <a:normAutofit/>
          </a:bodyPr>
          <a:lstStyle/>
          <a:p>
            <a:r>
              <a:rPr lang="en-US" dirty="0"/>
              <a:t>Methodology</a:t>
            </a:r>
          </a:p>
        </p:txBody>
      </p:sp>
      <p:sp>
        <p:nvSpPr>
          <p:cNvPr id="3" name="Content Placeholder 2">
            <a:extLst>
              <a:ext uri="{FF2B5EF4-FFF2-40B4-BE49-F238E27FC236}">
                <a16:creationId xmlns:a16="http://schemas.microsoft.com/office/drawing/2014/main" id="{E0C67FF2-6B7A-A749-9EF6-5BD200D2912D}"/>
              </a:ext>
            </a:extLst>
          </p:cNvPr>
          <p:cNvSpPr>
            <a:spLocks noGrp="1"/>
          </p:cNvSpPr>
          <p:nvPr>
            <p:ph idx="1"/>
          </p:nvPr>
        </p:nvSpPr>
        <p:spPr/>
        <p:txBody>
          <a:bodyPr>
            <a:normAutofit lnSpcReduction="10000"/>
          </a:bodyPr>
          <a:lstStyle/>
          <a:p>
            <a:r>
              <a:rPr lang="en-US" dirty="0"/>
              <a:t>Exploratory data analysis was performed using the count, </a:t>
            </a:r>
            <a:r>
              <a:rPr lang="en-US" dirty="0" err="1"/>
              <a:t>groupby</a:t>
            </a:r>
            <a:r>
              <a:rPr lang="en-US" dirty="0"/>
              <a:t>, and unique methods to find the number of neighborhoods and number of venue categories. Then one hot encoding was used to convert the categorical venue data to numeric data. The neighborhoods were grouped together. A function to aggregate the ten most common venue types for each neighborhood and sort in descending order is applied to the neighborhood-grouped venue data.</a:t>
            </a:r>
          </a:p>
          <a:p>
            <a:r>
              <a:rPr lang="en-US" dirty="0"/>
              <a:t>K-means data analysis was chosen to cluster the neighborhoods by their likeness based on most common venue types. 6 clusters were chosen as they showed to give the most balanced clusters.</a:t>
            </a:r>
          </a:p>
          <a:p>
            <a:r>
              <a:rPr lang="en-US" dirty="0"/>
              <a:t>Maps were created using the folium library for each city to visualize the results.</a:t>
            </a:r>
          </a:p>
          <a:p>
            <a:endParaRPr lang="en-US" dirty="0"/>
          </a:p>
        </p:txBody>
      </p:sp>
    </p:spTree>
    <p:extLst>
      <p:ext uri="{BB962C8B-B14F-4D97-AF65-F5344CB8AC3E}">
        <p14:creationId xmlns:p14="http://schemas.microsoft.com/office/powerpoint/2010/main" val="2629058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E2DAF-0BC0-7A48-923C-9FB93BB9F864}"/>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8F9D52EC-3B56-5643-8F53-1A43EE3F9F6F}"/>
              </a:ext>
            </a:extLst>
          </p:cNvPr>
          <p:cNvSpPr>
            <a:spLocks noGrp="1"/>
          </p:cNvSpPr>
          <p:nvPr>
            <p:ph idx="1"/>
          </p:nvPr>
        </p:nvSpPr>
        <p:spPr/>
        <p:txBody>
          <a:bodyPr>
            <a:normAutofit fontScale="85000" lnSpcReduction="20000"/>
          </a:bodyPr>
          <a:lstStyle/>
          <a:p>
            <a:r>
              <a:rPr lang="en-US" dirty="0"/>
              <a:t>The analysis shows us that of the 294 neighborhoods included in the analysis, the vast majority, 233, were grouped into cluster 4 which we have deemed to be "Varied Neighborhoods" spans all cities in the analysis.</a:t>
            </a:r>
          </a:p>
          <a:p>
            <a:r>
              <a:rPr lang="en-US" dirty="0"/>
              <a:t>33 neighborhoods are in Cluster 3 - Restaurants &amp; Shopping Neighborhoods, mostly in Toronto and LA.</a:t>
            </a:r>
          </a:p>
          <a:p>
            <a:r>
              <a:rPr lang="en-US" dirty="0"/>
              <a:t>21 neighborhoods are in Cluster 2 - Parks &amp; Outdoors Neighborhoods, mostly in Toronto and LA.</a:t>
            </a:r>
          </a:p>
          <a:p>
            <a:r>
              <a:rPr lang="en-US" dirty="0"/>
              <a:t>Three neighborhoods were grouped into cluster 0 which we have characterized as "Construction &amp; Landscaping, Yoga, &amp; Farmers Market Neighborhoods, one in LA and 2 in Toronto.</a:t>
            </a:r>
          </a:p>
          <a:p>
            <a:r>
              <a:rPr lang="en-US" dirty="0"/>
              <a:t>Three neighborhoods belong to Cluster 1 - Business Services, Electronics, &amp; Empanadas Neighborhoods and they are all in the North of LA.</a:t>
            </a:r>
          </a:p>
          <a:p>
            <a:r>
              <a:rPr lang="en-US" dirty="0"/>
              <a:t>Cluster 5 - Sporting Goods and Yoga Neighborhood consists of a single neighborhood in central LA.</a:t>
            </a:r>
          </a:p>
          <a:p>
            <a:endParaRPr lang="en-US" dirty="0"/>
          </a:p>
        </p:txBody>
      </p:sp>
    </p:spTree>
    <p:extLst>
      <p:ext uri="{BB962C8B-B14F-4D97-AF65-F5344CB8AC3E}">
        <p14:creationId xmlns:p14="http://schemas.microsoft.com/office/powerpoint/2010/main" val="28155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999A-A53F-044C-9C01-6ED2E23A3265}"/>
              </a:ext>
            </a:extLst>
          </p:cNvPr>
          <p:cNvSpPr>
            <a:spLocks noGrp="1"/>
          </p:cNvSpPr>
          <p:nvPr>
            <p:ph type="title"/>
          </p:nvPr>
        </p:nvSpPr>
        <p:spPr/>
        <p:txBody>
          <a:bodyPr>
            <a:normAutofit/>
          </a:bodyPr>
          <a:lstStyle/>
          <a:p>
            <a:r>
              <a:rPr lang="en-US" dirty="0"/>
              <a:t>Toronto</a:t>
            </a:r>
          </a:p>
        </p:txBody>
      </p:sp>
      <p:pic>
        <p:nvPicPr>
          <p:cNvPr id="5" name="Content Placeholder 4" descr="Map&#10;&#10;Description automatically generated">
            <a:extLst>
              <a:ext uri="{FF2B5EF4-FFF2-40B4-BE49-F238E27FC236}">
                <a16:creationId xmlns:a16="http://schemas.microsoft.com/office/drawing/2014/main" id="{0835956C-1B77-3D4D-BD5A-04DEF7E60138}"/>
              </a:ext>
            </a:extLst>
          </p:cNvPr>
          <p:cNvPicPr>
            <a:picLocks noGrp="1" noChangeAspect="1"/>
          </p:cNvPicPr>
          <p:nvPr>
            <p:ph idx="1"/>
          </p:nvPr>
        </p:nvPicPr>
        <p:blipFill>
          <a:blip r:embed="rId2"/>
          <a:stretch>
            <a:fillRect/>
          </a:stretch>
        </p:blipFill>
        <p:spPr>
          <a:xfrm>
            <a:off x="2771830" y="1790700"/>
            <a:ext cx="6641989" cy="3978275"/>
          </a:xfrm>
        </p:spPr>
      </p:pic>
    </p:spTree>
    <p:extLst>
      <p:ext uri="{BB962C8B-B14F-4D97-AF65-F5344CB8AC3E}">
        <p14:creationId xmlns:p14="http://schemas.microsoft.com/office/powerpoint/2010/main" val="324102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ECAED-A710-304A-AEC1-0D31D724468B}"/>
              </a:ext>
            </a:extLst>
          </p:cNvPr>
          <p:cNvSpPr>
            <a:spLocks noGrp="1"/>
          </p:cNvSpPr>
          <p:nvPr>
            <p:ph type="title"/>
          </p:nvPr>
        </p:nvSpPr>
        <p:spPr/>
        <p:txBody>
          <a:bodyPr/>
          <a:lstStyle/>
          <a:p>
            <a:r>
              <a:rPr lang="en-US" dirty="0"/>
              <a:t>Los Angeles</a:t>
            </a:r>
          </a:p>
        </p:txBody>
      </p:sp>
      <p:pic>
        <p:nvPicPr>
          <p:cNvPr id="5" name="Content Placeholder 4" descr="Map&#10;&#10;Description automatically generated">
            <a:extLst>
              <a:ext uri="{FF2B5EF4-FFF2-40B4-BE49-F238E27FC236}">
                <a16:creationId xmlns:a16="http://schemas.microsoft.com/office/drawing/2014/main" id="{2EC8A987-7C66-8B4F-9ED1-41C97EAB348C}"/>
              </a:ext>
            </a:extLst>
          </p:cNvPr>
          <p:cNvPicPr>
            <a:picLocks noGrp="1" noChangeAspect="1"/>
          </p:cNvPicPr>
          <p:nvPr>
            <p:ph idx="1"/>
          </p:nvPr>
        </p:nvPicPr>
        <p:blipFill>
          <a:blip r:embed="rId2"/>
          <a:stretch>
            <a:fillRect/>
          </a:stretch>
        </p:blipFill>
        <p:spPr>
          <a:xfrm>
            <a:off x="2778743" y="1790700"/>
            <a:ext cx="6628164" cy="3978275"/>
          </a:xfrm>
        </p:spPr>
      </p:pic>
    </p:spTree>
    <p:extLst>
      <p:ext uri="{BB962C8B-B14F-4D97-AF65-F5344CB8AC3E}">
        <p14:creationId xmlns:p14="http://schemas.microsoft.com/office/powerpoint/2010/main" val="63636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589A0-EE2F-EA44-86A1-747C76DDD072}"/>
              </a:ext>
            </a:extLst>
          </p:cNvPr>
          <p:cNvSpPr>
            <a:spLocks noGrp="1"/>
          </p:cNvSpPr>
          <p:nvPr>
            <p:ph type="title"/>
          </p:nvPr>
        </p:nvSpPr>
        <p:spPr/>
        <p:txBody>
          <a:bodyPr/>
          <a:lstStyle/>
          <a:p>
            <a:r>
              <a:rPr lang="en-US" dirty="0" err="1"/>
              <a:t>miami</a:t>
            </a:r>
            <a:endParaRPr lang="en-US" dirty="0"/>
          </a:p>
        </p:txBody>
      </p:sp>
      <p:pic>
        <p:nvPicPr>
          <p:cNvPr id="5" name="Content Placeholder 4" descr="Map&#10;&#10;Description automatically generated">
            <a:extLst>
              <a:ext uri="{FF2B5EF4-FFF2-40B4-BE49-F238E27FC236}">
                <a16:creationId xmlns:a16="http://schemas.microsoft.com/office/drawing/2014/main" id="{37B06C3B-4F77-8B45-BC93-8C30F11FD792}"/>
              </a:ext>
            </a:extLst>
          </p:cNvPr>
          <p:cNvPicPr>
            <a:picLocks noGrp="1" noChangeAspect="1"/>
          </p:cNvPicPr>
          <p:nvPr>
            <p:ph idx="1"/>
          </p:nvPr>
        </p:nvPicPr>
        <p:blipFill>
          <a:blip r:embed="rId2"/>
          <a:stretch>
            <a:fillRect/>
          </a:stretch>
        </p:blipFill>
        <p:spPr>
          <a:xfrm>
            <a:off x="2783341" y="1790700"/>
            <a:ext cx="6618967" cy="3978275"/>
          </a:xfrm>
        </p:spPr>
      </p:pic>
    </p:spTree>
    <p:extLst>
      <p:ext uri="{BB962C8B-B14F-4D97-AF65-F5344CB8AC3E}">
        <p14:creationId xmlns:p14="http://schemas.microsoft.com/office/powerpoint/2010/main" val="4129115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886CA-10A3-824D-B34A-F3D7DC5BCF71}"/>
              </a:ext>
            </a:extLst>
          </p:cNvPr>
          <p:cNvSpPr>
            <a:spLocks noGrp="1"/>
          </p:cNvSpPr>
          <p:nvPr>
            <p:ph type="title"/>
          </p:nvPr>
        </p:nvSpPr>
        <p:spPr/>
        <p:txBody>
          <a:bodyPr/>
          <a:lstStyle/>
          <a:p>
            <a:r>
              <a:rPr lang="en-US" dirty="0"/>
              <a:t>San </a:t>
            </a:r>
            <a:r>
              <a:rPr lang="en-US" dirty="0" err="1"/>
              <a:t>francisco</a:t>
            </a:r>
            <a:endParaRPr lang="en-US" dirty="0"/>
          </a:p>
        </p:txBody>
      </p:sp>
      <p:pic>
        <p:nvPicPr>
          <p:cNvPr id="5" name="Content Placeholder 4" descr="Map&#10;&#10;Description automatically generated">
            <a:extLst>
              <a:ext uri="{FF2B5EF4-FFF2-40B4-BE49-F238E27FC236}">
                <a16:creationId xmlns:a16="http://schemas.microsoft.com/office/drawing/2014/main" id="{029096FE-5F7E-8841-9A14-8895B9635408}"/>
              </a:ext>
            </a:extLst>
          </p:cNvPr>
          <p:cNvPicPr>
            <a:picLocks noGrp="1" noChangeAspect="1"/>
          </p:cNvPicPr>
          <p:nvPr>
            <p:ph idx="1"/>
          </p:nvPr>
        </p:nvPicPr>
        <p:blipFill>
          <a:blip r:embed="rId2"/>
          <a:stretch>
            <a:fillRect/>
          </a:stretch>
        </p:blipFill>
        <p:spPr>
          <a:xfrm>
            <a:off x="2776447" y="1790700"/>
            <a:ext cx="6632756" cy="3978275"/>
          </a:xfrm>
        </p:spPr>
      </p:pic>
    </p:spTree>
    <p:extLst>
      <p:ext uri="{BB962C8B-B14F-4D97-AF65-F5344CB8AC3E}">
        <p14:creationId xmlns:p14="http://schemas.microsoft.com/office/powerpoint/2010/main" val="2918982563"/>
      </p:ext>
    </p:extLst>
  </p:cSld>
  <p:clrMapOvr>
    <a:masterClrMapping/>
  </p:clrMapOvr>
</p:sld>
</file>

<file path=ppt/theme/theme1.xml><?xml version="1.0" encoding="utf-8"?>
<a:theme xmlns:a="http://schemas.openxmlformats.org/drawingml/2006/main" name="LeafVTI">
  <a:themeElements>
    <a:clrScheme name="AnalogousFromRegularSeed_2SEEDS">
      <a:dk1>
        <a:srgbClr val="000000"/>
      </a:dk1>
      <a:lt1>
        <a:srgbClr val="FFFFFF"/>
      </a:lt1>
      <a:dk2>
        <a:srgbClr val="243741"/>
      </a:dk2>
      <a:lt2>
        <a:srgbClr val="E2E8E7"/>
      </a:lt2>
      <a:accent1>
        <a:srgbClr val="B13B52"/>
      </a:accent1>
      <a:accent2>
        <a:srgbClr val="C34D95"/>
      </a:accent2>
      <a:accent3>
        <a:srgbClr val="C3674D"/>
      </a:accent3>
      <a:accent4>
        <a:srgbClr val="3BB182"/>
      </a:accent4>
      <a:accent5>
        <a:srgbClr val="46B2B4"/>
      </a:accent5>
      <a:accent6>
        <a:srgbClr val="3B7EB1"/>
      </a:accent6>
      <a:hlink>
        <a:srgbClr val="31937F"/>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docProps/app.xml><?xml version="1.0" encoding="utf-8"?>
<Properties xmlns="http://schemas.openxmlformats.org/officeDocument/2006/extended-properties" xmlns:vt="http://schemas.openxmlformats.org/officeDocument/2006/docPropsVTypes">
  <TotalTime>61</TotalTime>
  <Words>685</Words>
  <Application>Microsoft Macintosh PowerPoint</Application>
  <PresentationFormat>Widescreen</PresentationFormat>
  <Paragraphs>31</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Avenir Next LT Pro Light</vt:lpstr>
      <vt:lpstr>Rockwell Nova Light</vt:lpstr>
      <vt:lpstr>Wingdings</vt:lpstr>
      <vt:lpstr>LeafVTI</vt:lpstr>
      <vt:lpstr>Applied Data Science Capstone Project</vt:lpstr>
      <vt:lpstr>Introduction</vt:lpstr>
      <vt:lpstr>DATA</vt:lpstr>
      <vt:lpstr>Methodology</vt:lpstr>
      <vt:lpstr>RESULTS</vt:lpstr>
      <vt:lpstr>Toronto</vt:lpstr>
      <vt:lpstr>Los Angeles</vt:lpstr>
      <vt:lpstr>miami</vt:lpstr>
      <vt:lpstr>San francisco</vt:lpstr>
      <vt:lpstr>Manhattan</vt:lpstr>
      <vt:lpstr>Discussion </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Data Science Capstone Project</dc:title>
  <dc:creator>Denlinger, Kristin</dc:creator>
  <cp:lastModifiedBy>Denlinger, Kristin</cp:lastModifiedBy>
  <cp:revision>3</cp:revision>
  <dcterms:created xsi:type="dcterms:W3CDTF">2020-12-04T03:38:31Z</dcterms:created>
  <dcterms:modified xsi:type="dcterms:W3CDTF">2020-12-04T05:24:17Z</dcterms:modified>
</cp:coreProperties>
</file>